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9" r:id="rId3"/>
    <p:sldId id="280" r:id="rId4"/>
    <p:sldId id="284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59" r:id="rId13"/>
    <p:sldId id="281" r:id="rId14"/>
    <p:sldId id="282" r:id="rId15"/>
    <p:sldId id="285" r:id="rId16"/>
    <p:sldId id="272" r:id="rId17"/>
    <p:sldId id="276" r:id="rId18"/>
    <p:sldId id="275" r:id="rId19"/>
    <p:sldId id="283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38EA44-2DBE-403C-99EF-1B34244DC18A}" type="datetimeFigureOut">
              <a:rPr lang="pt-BR" smtClean="0"/>
              <a:pPr/>
              <a:t>16/05/2017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E5E424-C7D5-4269-9C89-6DBBE301084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verheadconveyorsystem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teiratransportadora.com.br/correntes-transportadoras-industriais.html" TargetMode="External"/><Relationship Id="rId3" Type="http://schemas.openxmlformats.org/officeDocument/2006/relationships/hyperlink" Target="http://www.transliftbr.com/site/produtos-servicos/transportadores/transportadores-aereos" TargetMode="External"/><Relationship Id="rId7" Type="http://schemas.openxmlformats.org/officeDocument/2006/relationships/hyperlink" Target="http://www.dominissiniroletes.com.br/transportador-roletes.php" TargetMode="External"/><Relationship Id="rId2" Type="http://schemas.openxmlformats.org/officeDocument/2006/relationships/hyperlink" Target="http://www.fimel.pt/pt/catalog/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ducao.ufrgs.br/arquivos/disciplinas/393_seq_8_movimentacao.pdf" TargetMode="External"/><Relationship Id="rId5" Type="http://schemas.openxmlformats.org/officeDocument/2006/relationships/hyperlink" Target="http://www.transportedegraneis.ufba.br/apostila/cap5_tc.pdf" TargetMode="External"/><Relationship Id="rId4" Type="http://schemas.openxmlformats.org/officeDocument/2006/relationships/hyperlink" Target="http://www.logitecsistemas.com.br/esteiras-roletes.php" TargetMode="External"/><Relationship Id="rId9" Type="http://schemas.openxmlformats.org/officeDocument/2006/relationships/hyperlink" Target="https://www.youtube.com/watch?v=FKVlMgJZlf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lPwcuGyF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7772400" cy="1470025"/>
          </a:xfrm>
        </p:spPr>
        <p:txBody>
          <a:bodyPr/>
          <a:lstStyle/>
          <a:p>
            <a:r>
              <a:rPr lang="pt-BR" dirty="0" smtClean="0"/>
              <a:t>TRANSPORTADORES INDUSTRIAIS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68144" y="5301208"/>
            <a:ext cx="3024336" cy="1080120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Murilo M. Ozol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Augusto </a:t>
            </a:r>
            <a:r>
              <a:rPr lang="pt-BR" dirty="0" err="1" smtClean="0">
                <a:solidFill>
                  <a:schemeClr val="accent1"/>
                </a:solidFill>
              </a:rPr>
              <a:t>Kloppel</a:t>
            </a:r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03648" y="5661248"/>
            <a:ext cx="3888432" cy="86409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accent1"/>
                </a:solidFill>
              </a:rPr>
              <a:t>Introdução à engenharia mecânica</a:t>
            </a: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accent1"/>
                </a:solidFill>
              </a:rPr>
              <a:t>UFSC 2017-1</a:t>
            </a:r>
            <a:endParaRPr lang="pt-BR" sz="1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Monotrilho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700" dirty="0" smtClean="0"/>
              <a:t>São estruturas de transporte com carros autônomos movidos por um motor elétrico, o que permite uma capacidade de carga variável. </a:t>
            </a:r>
          </a:p>
          <a:p>
            <a:pPr algn="just">
              <a:buNone/>
            </a:pPr>
            <a:r>
              <a:rPr lang="pt-BR" sz="2700" b="1" dirty="0" smtClean="0"/>
              <a:t>Características</a:t>
            </a:r>
            <a:r>
              <a:rPr lang="pt-BR" sz="2700" dirty="0" smtClean="0"/>
              <a:t>:</a:t>
            </a:r>
          </a:p>
          <a:p>
            <a:pPr algn="just"/>
            <a:r>
              <a:rPr lang="pt-BR" sz="2700" dirty="0" smtClean="0"/>
              <a:t>Permitem maior flexibilidade, permitindo a movimentação pelo caminho mais curto e controle da velocidade;</a:t>
            </a:r>
          </a:p>
          <a:p>
            <a:pPr algn="just"/>
            <a:r>
              <a:rPr lang="pt-BR" sz="2700" dirty="0" smtClean="0"/>
              <a:t>Seu custo é elevado.</a:t>
            </a:r>
          </a:p>
          <a:p>
            <a:endParaRPr lang="pt-BR" dirty="0"/>
          </a:p>
        </p:txBody>
      </p:sp>
      <p:pic>
        <p:nvPicPr>
          <p:cNvPr id="11266" name="Picture 2" descr="Resultado de imagem para monotrilho transportadores aereos"/>
          <p:cNvPicPr>
            <a:picLocks noChangeAspect="1" noChangeArrowheads="1"/>
          </p:cNvPicPr>
          <p:nvPr/>
        </p:nvPicPr>
        <p:blipFill>
          <a:blip r:embed="rId2" cstate="print"/>
          <a:srcRect l="36828"/>
          <a:stretch>
            <a:fillRect/>
          </a:stretch>
        </p:blipFill>
        <p:spPr bwMode="auto">
          <a:xfrm>
            <a:off x="4932040" y="4533899"/>
            <a:ext cx="421196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Pontes gruas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pt-BR" sz="2700" dirty="0" smtClean="0"/>
              <a:t>É uma máquina de elevação de movimento descontínuo destinado a elevar e distribuir cargas no espaço.</a:t>
            </a:r>
          </a:p>
          <a:p>
            <a:pPr algn="just">
              <a:buNone/>
            </a:pPr>
            <a:r>
              <a:rPr lang="pt-BR" sz="2700" b="1" dirty="0" smtClean="0"/>
              <a:t>Aplicações</a:t>
            </a:r>
          </a:p>
          <a:p>
            <a:pPr algn="just"/>
            <a:r>
              <a:rPr lang="pt-BR" sz="2700" dirty="0" smtClean="0"/>
              <a:t>São comuns em obras de construções, portos e instalações industriais;</a:t>
            </a:r>
          </a:p>
          <a:p>
            <a:pPr algn="just"/>
            <a:r>
              <a:rPr lang="pt-BR" sz="2700" dirty="0" smtClean="0"/>
              <a:t>Existe uma grande variedade de gruas desenhadas de acordo com a finalidade proposta.</a:t>
            </a:r>
            <a:endParaRPr lang="pt-BR" sz="2700" dirty="0"/>
          </a:p>
        </p:txBody>
      </p:sp>
      <p:pic>
        <p:nvPicPr>
          <p:cNvPr id="10242" name="Picture 2" descr="http://www.konecranes.com.br/sites/default/files/3854645_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28187"/>
            <a:ext cx="3194720" cy="212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http://overheadconveyorsystems.com/</a:t>
            </a:r>
            <a:endParaRPr lang="pt-BR" dirty="0" smtClean="0"/>
          </a:p>
          <a:p>
            <a:r>
              <a:rPr lang="pt-BR" dirty="0" smtClean="0"/>
              <a:t>Link com vídeo que mostra como o sistema pode ser versátil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Transportadores por corrente e correia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408712" cy="5301208"/>
          </a:xfrm>
        </p:spPr>
      </p:pic>
    </p:spTree>
    <p:extLst>
      <p:ext uri="{BB962C8B-B14F-4D97-AF65-F5344CB8AC3E}">
        <p14:creationId xmlns:p14="http://schemas.microsoft.com/office/powerpoint/2010/main" val="14800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Transportadores por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700808"/>
            <a:ext cx="4690864" cy="4625609"/>
          </a:xfrm>
        </p:spPr>
        <p:txBody>
          <a:bodyPr/>
          <a:lstStyle/>
          <a:p>
            <a:r>
              <a:rPr lang="pt-BR" dirty="0" smtClean="0"/>
              <a:t>Utilizados para cargas de alto/médio porte e peso</a:t>
            </a:r>
          </a:p>
          <a:p>
            <a:r>
              <a:rPr lang="pt-BR" dirty="0" smtClean="0"/>
              <a:t>Altas temperaturas</a:t>
            </a:r>
          </a:p>
          <a:p>
            <a:r>
              <a:rPr lang="pt-BR" dirty="0" smtClean="0"/>
              <a:t>Constituídas de aço</a:t>
            </a:r>
          </a:p>
          <a:p>
            <a:r>
              <a:rPr lang="pt-BR" dirty="0" smtClean="0"/>
              <a:t>Vida útil longa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4101577" cy="23042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21" y="1785695"/>
            <a:ext cx="3195829" cy="23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CORREIA TRANSPORTADORA</a:t>
            </a:r>
            <a:endParaRPr lang="pt-BR" dirty="0"/>
          </a:p>
        </p:txBody>
      </p:sp>
      <p:pic>
        <p:nvPicPr>
          <p:cNvPr id="35842" name="Picture 2" descr="Resultado de imagem para correia transporta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35" y="1772816"/>
            <a:ext cx="779776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CORREIA TRANSPORTADORA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600200"/>
            <a:ext cx="7128792" cy="5257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sz="2700" b="1" dirty="0" smtClean="0"/>
              <a:t>O QUE É?</a:t>
            </a:r>
          </a:p>
          <a:p>
            <a:pPr lvl="0" algn="just">
              <a:lnSpc>
                <a:spcPct val="120000"/>
              </a:lnSpc>
            </a:pPr>
            <a:r>
              <a:rPr lang="pt-BR" sz="2700" dirty="0" smtClean="0"/>
              <a:t>Sistema utilizados para carregamento, abastecimento de materiais finos, úmidos ou abrasivos;</a:t>
            </a:r>
          </a:p>
          <a:p>
            <a:pPr lvl="0" algn="just">
              <a:lnSpc>
                <a:spcPct val="120000"/>
              </a:lnSpc>
            </a:pPr>
            <a:r>
              <a:rPr lang="pt-BR" sz="2700" dirty="0" smtClean="0"/>
              <a:t>O transportador de correia é amplamente utilizado em setores industriais e de produção.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CORREIA TRANSPORTADORA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dirty="0" smtClean="0"/>
              <a:t>VANTAGENS:</a:t>
            </a:r>
          </a:p>
          <a:p>
            <a:pPr lvl="0" algn="just"/>
            <a:r>
              <a:rPr lang="pt-BR" dirty="0" smtClean="0"/>
              <a:t>Possibilidade de controle de velocidade e reversão para carga e descarga</a:t>
            </a:r>
          </a:p>
          <a:p>
            <a:pPr lvl="0" algn="just"/>
            <a:r>
              <a:rPr lang="pt-BR" dirty="0" smtClean="0"/>
              <a:t>Sem grandes necessidades de manutenção e com um preço competitivo no mercado de produções.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CORREIA TRANSPORTADORA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700" dirty="0" smtClean="0"/>
              <a:t>QUAIS SÃO AS CARACTERÍSTICAS?</a:t>
            </a:r>
          </a:p>
          <a:p>
            <a:pPr lvl="0">
              <a:lnSpc>
                <a:spcPct val="120000"/>
              </a:lnSpc>
            </a:pPr>
            <a:r>
              <a:rPr lang="pt-BR" sz="2700" dirty="0" smtClean="0"/>
              <a:t>Equipamento dimensionado conforme necessidade do cliente respeitando as condições básicas de projeto e desenvolvimento.</a:t>
            </a:r>
          </a:p>
        </p:txBody>
      </p:sp>
      <p:pic>
        <p:nvPicPr>
          <p:cNvPr id="8194" name="Picture 2" descr="Resultado de imagem para correia transporta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4762500" cy="3571875"/>
          </a:xfrm>
          <a:prstGeom prst="rect">
            <a:avLst/>
          </a:prstGeom>
          <a:noFill/>
        </p:spPr>
      </p:pic>
      <p:pic>
        <p:nvPicPr>
          <p:cNvPr id="5" name="Picture 2" descr="Resultado de imagem para transportador por correia nao l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2776247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 auxiliares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Paletes</a:t>
            </a:r>
          </a:p>
          <a:p>
            <a:r>
              <a:rPr lang="pt-BR" dirty="0" smtClean="0"/>
              <a:t>Empilhadeiras</a:t>
            </a:r>
          </a:p>
          <a:p>
            <a:r>
              <a:rPr lang="pt-BR" dirty="0" smtClean="0"/>
              <a:t>AGV(Automatic guided vehicles)</a:t>
            </a:r>
          </a:p>
          <a:p>
            <a:endParaRPr lang="pt-BR" dirty="0"/>
          </a:p>
        </p:txBody>
      </p:sp>
      <p:pic>
        <p:nvPicPr>
          <p:cNvPr id="1026" name="Picture 2" descr="Resultado de imagem para pal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149080"/>
            <a:ext cx="3744416" cy="2130157"/>
          </a:xfrm>
          <a:prstGeom prst="rect">
            <a:avLst/>
          </a:prstGeom>
          <a:noFill/>
        </p:spPr>
      </p:pic>
      <p:pic>
        <p:nvPicPr>
          <p:cNvPr id="1028" name="Picture 4" descr="Resultado de imagem para agv automatically guided vehi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995936" cy="1874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4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Movimentação de cargas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25% de todos os empregados; </a:t>
            </a:r>
          </a:p>
          <a:p>
            <a:r>
              <a:rPr lang="pt-BR" dirty="0" smtClean="0"/>
              <a:t>55% de todo o espaço da fábrica;</a:t>
            </a:r>
          </a:p>
          <a:p>
            <a:r>
              <a:rPr lang="pt-BR" dirty="0" smtClean="0"/>
              <a:t>87% do tempo de produção. </a:t>
            </a:r>
            <a:endParaRPr lang="pt-BR" dirty="0"/>
          </a:p>
        </p:txBody>
      </p:sp>
      <p:pic>
        <p:nvPicPr>
          <p:cNvPr id="5122" name="Picture 2" descr="Resultado de imagem para transportadores industri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838575" cy="280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8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 bibliográficas</a:t>
            </a:r>
            <a:br>
              <a:rPr lang="pt-BR" dirty="0" smtClean="0"/>
            </a:b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87727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hlinkClick r:id="rId2"/>
              </a:rPr>
              <a:t>http://www.fimel.pt/pt/catalog/36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http://www.transliftbr.com/site/produtos-servicos/transportadores/transportadores-aereos</a:t>
            </a:r>
            <a:endParaRPr lang="pt-BR" dirty="0" smtClean="0"/>
          </a:p>
          <a:p>
            <a:r>
              <a:rPr lang="pt-BR" u="sng" dirty="0" smtClean="0">
                <a:hlinkClick r:id="rId4"/>
              </a:rPr>
              <a:t>http://www.logitecsistemas.com.br/esteiras-roletes.php</a:t>
            </a:r>
            <a:endParaRPr lang="pt-BR" dirty="0" smtClean="0"/>
          </a:p>
          <a:p>
            <a:r>
              <a:rPr lang="pt-BR" u="sng" dirty="0" smtClean="0">
                <a:hlinkClick r:id="rId5"/>
              </a:rPr>
              <a:t>http://www.transportedegraneis.ufba.br/apostila/cap5_tc.pdf</a:t>
            </a:r>
            <a:endParaRPr lang="pt-BR" dirty="0" smtClean="0"/>
          </a:p>
          <a:p>
            <a:r>
              <a:rPr lang="pt-BR" u="sng" dirty="0" smtClean="0">
                <a:hlinkClick r:id="rId6"/>
              </a:rPr>
              <a:t>http://www.producao.ufrgs.br/arquivos/disciplinas/393_seq_8_movimentacao.pdf</a:t>
            </a:r>
            <a:endParaRPr lang="pt-BR" u="sng" dirty="0" smtClean="0"/>
          </a:p>
          <a:p>
            <a:r>
              <a:rPr lang="pt-BR" u="sng" dirty="0" smtClean="0">
                <a:hlinkClick r:id="rId7"/>
              </a:rPr>
              <a:t>http://www.dominissiniroletes.com.br/transportador-roletes.php</a:t>
            </a:r>
            <a:endParaRPr lang="pt-BR" dirty="0" smtClean="0"/>
          </a:p>
          <a:p>
            <a:r>
              <a:rPr lang="pt-BR" u="sng" dirty="0" smtClean="0">
                <a:hlinkClick r:id="rId8"/>
              </a:rPr>
              <a:t>http://www.esteiratransportadora.com.br/correntes-transportadoras-industriais.html</a:t>
            </a:r>
            <a:r>
              <a:rPr lang="pt-BR" dirty="0" smtClean="0"/>
              <a:t> </a:t>
            </a:r>
          </a:p>
          <a:p>
            <a:r>
              <a:rPr lang="pt-BR" dirty="0" smtClean="0">
                <a:hlinkClick r:id="rId9"/>
              </a:rPr>
              <a:t>https://www.youtube.com/watch?v=FKVlMgJZlf4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Transportadores por roletes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772816"/>
            <a:ext cx="5050904" cy="462560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Indicado para cargas de pequeno porte;</a:t>
            </a:r>
          </a:p>
          <a:p>
            <a:r>
              <a:rPr lang="pt-BR" dirty="0" smtClean="0"/>
              <a:t>Fácil montagem e manuseio;</a:t>
            </a:r>
          </a:p>
          <a:p>
            <a:r>
              <a:rPr lang="pt-BR" dirty="0" smtClean="0"/>
              <a:t>Manuseio dos produtos durante o processo de produção;</a:t>
            </a:r>
          </a:p>
          <a:p>
            <a:r>
              <a:rPr lang="pt-BR" dirty="0" smtClean="0"/>
              <a:t>Horizontais ou inclinadas;</a:t>
            </a:r>
          </a:p>
          <a:p>
            <a:r>
              <a:rPr lang="pt-BR" dirty="0" smtClean="0"/>
              <a:t>Médio alcance e curvaturas de 180°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67" y="1628800"/>
            <a:ext cx="3339933" cy="2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58" y="4437112"/>
            <a:ext cx="2987823" cy="2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TRANSPORTADORES AÉREOS	 </a:t>
            </a:r>
            <a:endParaRPr lang="pt-BR" dirty="0"/>
          </a:p>
        </p:txBody>
      </p:sp>
      <p:pic>
        <p:nvPicPr>
          <p:cNvPr id="34818" name="Picture 2" descr="Resultado de imagem para transportadores industriais aere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624736" cy="412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/>
              </a:rPr>
              <a:t>TRANSPORTADORES AÉREOS	 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Autofit/>
          </a:bodyPr>
          <a:lstStyle/>
          <a:p>
            <a:r>
              <a:rPr lang="pt-BR" sz="2700" dirty="0" smtClean="0"/>
              <a:t>Transportadores aéreos são sistemas utilizados na indústria que deixam o produto suspenso.</a:t>
            </a:r>
          </a:p>
          <a:p>
            <a:pPr marL="82296" indent="0">
              <a:buNone/>
            </a:pPr>
            <a:r>
              <a:rPr lang="pt-BR" sz="2700" b="1" dirty="0" smtClean="0"/>
              <a:t>Entre as suas vantagens </a:t>
            </a:r>
            <a:r>
              <a:rPr lang="pt-BR" sz="2700" b="1" dirty="0" smtClean="0"/>
              <a:t>estão</a:t>
            </a:r>
            <a:r>
              <a:rPr lang="pt-BR" sz="2700" dirty="0" smtClean="0"/>
              <a:t>:</a:t>
            </a:r>
            <a:endParaRPr lang="pt-BR" sz="2700" dirty="0" smtClean="0"/>
          </a:p>
          <a:p>
            <a:r>
              <a:rPr lang="pt-BR" sz="2700" dirty="0" smtClean="0"/>
              <a:t> A facilidade de transpor obstáculos e passagens dentro da </a:t>
            </a:r>
            <a:r>
              <a:rPr lang="pt-BR" sz="2700" dirty="0" smtClean="0"/>
              <a:t>fábrica</a:t>
            </a:r>
            <a:r>
              <a:rPr lang="pt-BR" sz="2700" dirty="0" smtClean="0"/>
              <a:t>;</a:t>
            </a:r>
          </a:p>
          <a:p>
            <a:r>
              <a:rPr lang="pt-BR" sz="2700" dirty="0" smtClean="0"/>
              <a:t>A possibilidade de combinar curvas horizontais e verticais;</a:t>
            </a:r>
          </a:p>
          <a:p>
            <a:r>
              <a:rPr lang="pt-BR" sz="2700" dirty="0" smtClean="0"/>
              <a:t>Otimização do espaço da </a:t>
            </a:r>
            <a:r>
              <a:rPr lang="pt-BR" sz="2700" dirty="0" smtClean="0"/>
              <a:t>fábrica</a:t>
            </a:r>
            <a:r>
              <a:rPr lang="pt-BR" sz="2700" dirty="0" smtClean="0"/>
              <a:t>;</a:t>
            </a:r>
          </a:p>
          <a:p>
            <a:r>
              <a:rPr lang="pt-BR" sz="2700" dirty="0" smtClean="0"/>
              <a:t>Pode manejar ampla variedade de materiais;</a:t>
            </a:r>
          </a:p>
          <a:p>
            <a:r>
              <a:rPr lang="pt-BR" sz="2700" dirty="0" smtClean="0"/>
              <a:t>Transporte de alta velocidade;</a:t>
            </a:r>
          </a:p>
          <a:p>
            <a:r>
              <a:rPr lang="pt-BR" sz="2700" dirty="0" smtClean="0"/>
              <a:t>Menor dano à carga.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transportadores industriais aere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76650"/>
            <a:ext cx="5105400" cy="318135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TRANSPORTADORES AÉREOS	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2701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 smtClean="0"/>
              <a:t>Unidade de acionamento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Trilho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Corrente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Portadores</a:t>
            </a:r>
          </a:p>
          <a:p>
            <a:pPr>
              <a:spcBef>
                <a:spcPts val="0"/>
              </a:spcBef>
            </a:pPr>
            <a:r>
              <a:rPr lang="pt-BR" sz="2600" dirty="0" smtClean="0">
                <a:hlinkClick r:id="rId3"/>
              </a:rPr>
              <a:t>https://www.youtube.com/watch?v=o6lPwcuGyFQ</a:t>
            </a:r>
            <a:endParaRPr lang="pt-BR" sz="26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effectLst/>
              </a:rPr>
              <a:t>TIPOS DE TRANSPORTADORES AÉREOS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735832"/>
            <a:ext cx="7498080" cy="4429472"/>
          </a:xfrm>
        </p:spPr>
        <p:txBody>
          <a:bodyPr/>
          <a:lstStyle/>
          <a:p>
            <a:r>
              <a:rPr lang="pt-BR" dirty="0" smtClean="0"/>
              <a:t>Monocarril</a:t>
            </a:r>
          </a:p>
          <a:p>
            <a:r>
              <a:rPr lang="pt-BR" dirty="0" smtClean="0"/>
              <a:t>Bicarril</a:t>
            </a:r>
          </a:p>
          <a:p>
            <a:r>
              <a:rPr lang="pt-BR" dirty="0" smtClean="0"/>
              <a:t>Eletrovias</a:t>
            </a:r>
          </a:p>
          <a:p>
            <a:r>
              <a:rPr lang="pt-BR" dirty="0" smtClean="0"/>
              <a:t>Pontes gruas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Monocarril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 Sistema de transporte </a:t>
            </a:r>
            <a:r>
              <a:rPr lang="pt-BR" dirty="0" smtClean="0"/>
              <a:t>contínuo </a:t>
            </a:r>
            <a:r>
              <a:rPr lang="pt-BR" dirty="0" smtClean="0"/>
              <a:t>sem nenhum apoio no chão para mover e manipular peças de todo tipo de peso.</a:t>
            </a:r>
          </a:p>
          <a:p>
            <a:pPr>
              <a:lnSpc>
                <a:spcPct val="120000"/>
              </a:lnSpc>
              <a:buNone/>
            </a:pPr>
            <a:r>
              <a:rPr lang="pt-BR" b="1" dirty="0" smtClean="0"/>
              <a:t>Características</a:t>
            </a:r>
            <a:r>
              <a:rPr lang="pt-BR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Possibilidade que não exista apoio no chão;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Capacidade de transportar cargas de diversas características;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Flexibilidade de ambientes sem intervenção manual    (altas temperaturas e </a:t>
            </a:r>
            <a:r>
              <a:rPr lang="pt-BR" dirty="0" smtClean="0"/>
              <a:t>substâncias tóxicas</a:t>
            </a:r>
            <a:r>
              <a:rPr lang="pt-BR" dirty="0" smtClean="0"/>
              <a:t>);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Mínima manutenção;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Possibilidade de variar a velocidade;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Sistema bicarril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Usado para produtos com pesos leves e médios.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Comumente utilizado em áreas de armazenamento, linhas de montagem, secagem e pintura.</a:t>
            </a:r>
          </a:p>
          <a:p>
            <a:pPr>
              <a:lnSpc>
                <a:spcPct val="120000"/>
              </a:lnSpc>
              <a:buNone/>
            </a:pPr>
            <a:r>
              <a:rPr lang="pt-BR" b="1" dirty="0" smtClean="0"/>
              <a:t>Aplicações</a:t>
            </a:r>
            <a:r>
              <a:rPr lang="pt-BR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Possibilidade de </a:t>
            </a:r>
            <a:r>
              <a:rPr lang="pt-BR" dirty="0" smtClean="0"/>
              <a:t>acúmulo </a:t>
            </a:r>
            <a:r>
              <a:rPr lang="pt-BR" dirty="0" smtClean="0"/>
              <a:t>de produtos nas linhas antes de qualquer fase da operação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Distribuição de cargas a diferentes linhas e diferentes zonas operativas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O conjunto pode estar composto por diferentes tipos de transportadores no qual cada um deles pode ter velocidade diferente (isso varia com as exigências de aplicação)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869</TotalTime>
  <Words>557</Words>
  <Application>Microsoft Office PowerPoint</Application>
  <PresentationFormat>Apresentação na tela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Gill Sans MT</vt:lpstr>
      <vt:lpstr>Verdana</vt:lpstr>
      <vt:lpstr>Wingdings 2</vt:lpstr>
      <vt:lpstr>Solstício</vt:lpstr>
      <vt:lpstr>TRANSPORTADORES INDUSTRIAIS</vt:lpstr>
      <vt:lpstr>Movimentação de cargas </vt:lpstr>
      <vt:lpstr>Transportadores por roletes</vt:lpstr>
      <vt:lpstr>TRANSPORTADORES AÉREOS  </vt:lpstr>
      <vt:lpstr>TRANSPORTADORES AÉREOS  </vt:lpstr>
      <vt:lpstr>TRANSPORTADORES AÉREOS  </vt:lpstr>
      <vt:lpstr>TIPOS DE TRANSPORTADORES AÉREOS</vt:lpstr>
      <vt:lpstr>Sistema Monocarril</vt:lpstr>
      <vt:lpstr>Sistema bicarril</vt:lpstr>
      <vt:lpstr>Monotrilho</vt:lpstr>
      <vt:lpstr>Pontes gruas</vt:lpstr>
      <vt:lpstr>Apresentação do PowerPoint</vt:lpstr>
      <vt:lpstr>Transportadores por corrente e correia</vt:lpstr>
      <vt:lpstr>Transportadores por corrente</vt:lpstr>
      <vt:lpstr>CORREIA TRANSPORTADORA</vt:lpstr>
      <vt:lpstr>CORREIA TRANSPORTADORA</vt:lpstr>
      <vt:lpstr>CORREIA TRANSPORTADORA</vt:lpstr>
      <vt:lpstr>CORREIA TRANSPORTADORA</vt:lpstr>
      <vt:lpstr>Equipamentos auxiliares</vt:lpstr>
      <vt:lpstr>Referências bibliográficas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Murilo ozol</dc:creator>
  <cp:lastModifiedBy>Nepet</cp:lastModifiedBy>
  <cp:revision>15</cp:revision>
  <dcterms:created xsi:type="dcterms:W3CDTF">2017-05-10T17:01:52Z</dcterms:created>
  <dcterms:modified xsi:type="dcterms:W3CDTF">2017-05-16T11:36:44Z</dcterms:modified>
</cp:coreProperties>
</file>